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67" r:id="rId8"/>
    <p:sldId id="268" r:id="rId9"/>
    <p:sldId id="271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8FFA3CC-3F9B-4AED-AAEC-2F1DEF5A4DCE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027842-5B90-485A-AE7C-C0A1E767173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pull dir="ld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1268760"/>
            <a:ext cx="6264696" cy="432048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9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Macros</a:t>
            </a:r>
            <a:br>
              <a:rPr lang="es-ES" sz="9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</a:br>
            <a:r>
              <a:rPr lang="es-ES" sz="96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EN </a:t>
            </a:r>
            <a:br>
              <a:rPr lang="es-ES" sz="96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</a:br>
            <a:r>
              <a:rPr lang="es-ES" sz="96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EXCEL</a:t>
            </a:r>
            <a:endParaRPr lang="en-US" sz="9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404664"/>
            <a:ext cx="64541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Visual Basic para aplicaciones</a:t>
            </a:r>
            <a:endParaRPr lang="es-E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9592" y="1700808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Calibri" pitchFamily="34" charset="0"/>
              </a:rPr>
              <a:t>Es </a:t>
            </a:r>
            <a:r>
              <a:rPr lang="es-ES" dirty="0">
                <a:latin typeface="Calibri" pitchFamily="34" charset="0"/>
              </a:rPr>
              <a:t>una combinación de un entorno de programación integrado </a:t>
            </a:r>
            <a:r>
              <a:rPr lang="es-ES" dirty="0" smtClean="0">
                <a:latin typeface="Calibri" pitchFamily="34" charset="0"/>
              </a:rPr>
              <a:t>denominado Editor </a:t>
            </a:r>
            <a:r>
              <a:rPr lang="es-ES" dirty="0">
                <a:latin typeface="Calibri" pitchFamily="34" charset="0"/>
              </a:rPr>
              <a:t>de Visual </a:t>
            </a:r>
            <a:r>
              <a:rPr lang="es-ES" dirty="0" smtClean="0">
                <a:latin typeface="Calibri" pitchFamily="34" charset="0"/>
              </a:rPr>
              <a:t>Basic y </a:t>
            </a:r>
            <a:r>
              <a:rPr lang="es-ES" dirty="0">
                <a:latin typeface="Calibri" pitchFamily="34" charset="0"/>
              </a:rPr>
              <a:t>del lenguaje de programación Visual </a:t>
            </a:r>
            <a:r>
              <a:rPr lang="es-ES" dirty="0" smtClean="0">
                <a:latin typeface="Calibri" pitchFamily="34" charset="0"/>
              </a:rPr>
              <a:t>Basic.</a:t>
            </a:r>
          </a:p>
          <a:p>
            <a:pPr algn="just"/>
            <a:endParaRPr lang="es-ES" dirty="0">
              <a:latin typeface="Calibri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</a:rPr>
              <a:t>Permite diseñar </a:t>
            </a:r>
            <a:r>
              <a:rPr lang="es-ES" dirty="0">
                <a:latin typeface="Calibri" pitchFamily="34" charset="0"/>
              </a:rPr>
              <a:t>y desarrollar con facilidad programas en </a:t>
            </a:r>
            <a:r>
              <a:rPr lang="es-ES" dirty="0" smtClean="0">
                <a:latin typeface="Calibri" pitchFamily="34" charset="0"/>
              </a:rPr>
              <a:t>Visual </a:t>
            </a:r>
            <a:r>
              <a:rPr lang="es-ES" dirty="0">
                <a:latin typeface="Calibri" pitchFamily="34" charset="0"/>
              </a:rPr>
              <a:t>Basic. El término “para aplicaciones” hace </a:t>
            </a:r>
            <a:r>
              <a:rPr lang="es-ES" dirty="0" smtClean="0">
                <a:latin typeface="Calibri" pitchFamily="34" charset="0"/>
              </a:rPr>
              <a:t>referencia </a:t>
            </a:r>
            <a:r>
              <a:rPr lang="es-ES" dirty="0">
                <a:latin typeface="Calibri" pitchFamily="34" charset="0"/>
              </a:rPr>
              <a:t>al hecho de que el lenguaje de programación y las herramientas de desarrollo están </a:t>
            </a:r>
            <a:r>
              <a:rPr lang="es-ES" dirty="0" smtClean="0">
                <a:latin typeface="Calibri" pitchFamily="34" charset="0"/>
              </a:rPr>
              <a:t>integrados </a:t>
            </a:r>
            <a:r>
              <a:rPr lang="es-ES" dirty="0">
                <a:latin typeface="Calibri" pitchFamily="34" charset="0"/>
              </a:rPr>
              <a:t>con las aplicaciones del </a:t>
            </a:r>
            <a:r>
              <a:rPr lang="es-ES" dirty="0" smtClean="0">
                <a:latin typeface="Calibri" pitchFamily="34" charset="0"/>
              </a:rPr>
              <a:t>Microsoft Office, </a:t>
            </a:r>
            <a:r>
              <a:rPr lang="es-ES" dirty="0">
                <a:latin typeface="Calibri" pitchFamily="34" charset="0"/>
              </a:rPr>
              <a:t>de forma </a:t>
            </a:r>
            <a:r>
              <a:rPr lang="es-ES" dirty="0" smtClean="0">
                <a:latin typeface="Calibri" pitchFamily="34" charset="0"/>
              </a:rPr>
              <a:t>que </a:t>
            </a:r>
            <a:r>
              <a:rPr lang="es-ES" dirty="0">
                <a:latin typeface="Calibri" pitchFamily="34" charset="0"/>
              </a:rPr>
              <a:t>se puedan desarrollar nuevas funcionalidades y </a:t>
            </a:r>
            <a:r>
              <a:rPr lang="es-ES" dirty="0" smtClean="0">
                <a:latin typeface="Calibri" pitchFamily="34" charset="0"/>
              </a:rPr>
              <a:t>soluciones.</a:t>
            </a:r>
          </a:p>
          <a:p>
            <a:pPr algn="just"/>
            <a:endParaRPr lang="es-ES" dirty="0">
              <a:latin typeface="Calibri" pitchFamily="34" charset="0"/>
            </a:endParaRPr>
          </a:p>
          <a:p>
            <a:pPr algn="just"/>
            <a:r>
              <a:rPr lang="es-ES" dirty="0">
                <a:latin typeface="Calibri" pitchFamily="34" charset="0"/>
              </a:rPr>
              <a:t>El </a:t>
            </a:r>
            <a:r>
              <a:rPr lang="es-ES" dirty="0" smtClean="0">
                <a:latin typeface="Calibri" pitchFamily="34" charset="0"/>
              </a:rPr>
              <a:t>Editor </a:t>
            </a:r>
            <a:r>
              <a:rPr lang="es-ES" dirty="0">
                <a:latin typeface="Calibri" pitchFamily="34" charset="0"/>
              </a:rPr>
              <a:t>de Visual </a:t>
            </a:r>
            <a:r>
              <a:rPr lang="es-ES" dirty="0" smtClean="0">
                <a:latin typeface="Calibri" pitchFamily="34" charset="0"/>
              </a:rPr>
              <a:t>Basic contiene </a:t>
            </a:r>
            <a:r>
              <a:rPr lang="es-ES" dirty="0">
                <a:latin typeface="Calibri" pitchFamily="34" charset="0"/>
              </a:rPr>
              <a:t>todas las herramientas de programación necesarias para </a:t>
            </a:r>
            <a:r>
              <a:rPr lang="es-ES" dirty="0" smtClean="0">
                <a:latin typeface="Calibri" pitchFamily="34" charset="0"/>
              </a:rPr>
              <a:t>escribir </a:t>
            </a:r>
            <a:r>
              <a:rPr lang="es-ES" dirty="0">
                <a:latin typeface="Calibri" pitchFamily="34" charset="0"/>
              </a:rPr>
              <a:t>código en Visual Basic </a:t>
            </a:r>
            <a:r>
              <a:rPr lang="es-ES" dirty="0" smtClean="0">
                <a:latin typeface="Calibri" pitchFamily="34" charset="0"/>
              </a:rPr>
              <a:t>y </a:t>
            </a:r>
            <a:r>
              <a:rPr lang="es-ES" dirty="0">
                <a:latin typeface="Calibri" pitchFamily="34" charset="0"/>
              </a:rPr>
              <a:t>crear soluciones personalizadas. </a:t>
            </a:r>
            <a:endParaRPr lang="es-ES" dirty="0" smtClean="0">
              <a:latin typeface="Calibri" pitchFamily="34" charset="0"/>
            </a:endParaRPr>
          </a:p>
          <a:p>
            <a:pPr algn="just"/>
            <a:endParaRPr lang="es-ES" dirty="0">
              <a:latin typeface="Calibri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</a:rPr>
              <a:t>Es </a:t>
            </a:r>
            <a:r>
              <a:rPr lang="es-ES" dirty="0">
                <a:latin typeface="Calibri" pitchFamily="34" charset="0"/>
              </a:rPr>
              <a:t>una ventana independiente de </a:t>
            </a:r>
            <a:r>
              <a:rPr lang="es-ES" dirty="0" smtClean="0">
                <a:latin typeface="Calibri" pitchFamily="34" charset="0"/>
              </a:rPr>
              <a:t>Microsoft Excel, </a:t>
            </a:r>
            <a:r>
              <a:rPr lang="es-ES" dirty="0">
                <a:latin typeface="Calibri" pitchFamily="34" charset="0"/>
              </a:rPr>
              <a:t>pero tiene el mismo aspecto que </a:t>
            </a:r>
            <a:r>
              <a:rPr lang="es-ES" dirty="0" smtClean="0">
                <a:latin typeface="Calibri" pitchFamily="34" charset="0"/>
              </a:rPr>
              <a:t>cualquier </a:t>
            </a:r>
            <a:r>
              <a:rPr lang="es-ES" dirty="0">
                <a:latin typeface="Calibri" pitchFamily="34" charset="0"/>
              </a:rPr>
              <a:t>otra ventana de una aplicación </a:t>
            </a:r>
            <a:r>
              <a:rPr lang="es-ES" dirty="0" smtClean="0">
                <a:latin typeface="Calibri" pitchFamily="34" charset="0"/>
              </a:rPr>
              <a:t>Microsoft Office.</a:t>
            </a:r>
            <a:endParaRPr lang="es-ES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476672"/>
            <a:ext cx="64743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Estructura </a:t>
            </a:r>
            <a:r>
              <a:rPr lang="es-E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If</a:t>
            </a:r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es-E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then</a:t>
            </a:r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es-E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else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27584" y="1916832"/>
            <a:ext cx="71287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Calibri" pitchFamily="34" charset="0"/>
              </a:rPr>
              <a:t>Se trata de una estructura de control que permite redirigir un curso de acción según la evaluación de una condición simple, sea falsa o verdadera.</a:t>
            </a:r>
          </a:p>
          <a:p>
            <a:r>
              <a:rPr lang="es-ES" sz="2000" dirty="0" smtClean="0">
                <a:latin typeface="Calibri" pitchFamily="34" charset="0"/>
              </a:rPr>
              <a:t>Si la condición es verdadera, se ejecuta el bloque de sentencias 1, de lo contrario, se ejecuta el bloque de sentencias 2.</a:t>
            </a:r>
            <a:endParaRPr lang="es-ES" sz="2000" dirty="0">
              <a:latin typeface="Calibri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339752" y="4149080"/>
            <a:ext cx="372057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IF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Condición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) THEN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	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Bloque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sentencias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ELSE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alibri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Bloque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sentencias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2)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END IF 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332656"/>
            <a:ext cx="57192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Estructura For </a:t>
            </a:r>
            <a:r>
              <a:rPr lang="es-E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Next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Calibri" pitchFamily="34" charset="0"/>
              </a:rPr>
              <a:t>La sentencia </a:t>
            </a:r>
            <a:r>
              <a:rPr lang="es-ES" sz="2000" b="1" i="1" dirty="0" smtClean="0">
                <a:latin typeface="Calibri" pitchFamily="34" charset="0"/>
              </a:rPr>
              <a:t>For</a:t>
            </a:r>
            <a:r>
              <a:rPr lang="es-ES" sz="2000" dirty="0" smtClean="0">
                <a:latin typeface="Calibri" pitchFamily="34" charset="0"/>
              </a:rPr>
              <a:t> da lugar a un lazo o bucle, y permite ejecutar �un conjunto de sentencias cierto número de veces.</a:t>
            </a:r>
          </a:p>
          <a:p>
            <a:pPr algn="just"/>
            <a:r>
              <a:rPr lang="es-ES" sz="2000" dirty="0" smtClean="0">
                <a:latin typeface="Calibri" pitchFamily="34" charset="0"/>
              </a:rPr>
              <a:t>Primero, se evalúan las expresiones 1 y 2, dando como resultado dos números.</a:t>
            </a:r>
          </a:p>
          <a:p>
            <a:pPr algn="just"/>
            <a:r>
              <a:rPr lang="es-ES" sz="2000" dirty="0" smtClean="0">
                <a:latin typeface="Calibri" pitchFamily="34" charset="0"/>
              </a:rPr>
              <a:t>La variable del bucle recorrerá los valores desde el número dado por la expresión 1 hasta el número dado por la expresión 2.</a:t>
            </a:r>
          </a:p>
          <a:p>
            <a:pPr algn="just"/>
            <a:r>
              <a:rPr lang="es-ES" sz="2000" dirty="0" smtClean="0">
                <a:latin typeface="Calibri" pitchFamily="34" charset="0"/>
              </a:rPr>
              <a:t>El bloque de sentencias se ejecutará en cada uno de los valores que tome la variable del bucle.</a:t>
            </a:r>
            <a:endParaRPr lang="es-ES" sz="2000" dirty="0">
              <a:latin typeface="Calibri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03648" y="4653136"/>
            <a:ext cx="63367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FOR (Variable) = (Expresión1) TO (Expresión2) STEP (Salto)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alibri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Bloque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sentencias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NEXT 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548680"/>
            <a:ext cx="66967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Macros en EXCEL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1600" y="2420888"/>
            <a:ext cx="69127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>
                <a:latin typeface="Calibri" pitchFamily="34" charset="0"/>
              </a:rPr>
              <a:t>Son </a:t>
            </a:r>
            <a:r>
              <a:rPr lang="es-ES" sz="3600" dirty="0">
                <a:latin typeface="Calibri" pitchFamily="34" charset="0"/>
              </a:rPr>
              <a:t>partes de </a:t>
            </a:r>
            <a:r>
              <a:rPr lang="es-ES" sz="3600" dirty="0" smtClean="0">
                <a:latin typeface="Calibri" pitchFamily="34" charset="0"/>
              </a:rPr>
              <a:t>código </a:t>
            </a:r>
            <a:r>
              <a:rPr lang="es-ES" sz="3600" dirty="0">
                <a:latin typeface="Calibri" pitchFamily="34" charset="0"/>
              </a:rPr>
              <a:t>de </a:t>
            </a:r>
            <a:r>
              <a:rPr lang="es-ES" sz="3600" dirty="0" smtClean="0">
                <a:latin typeface="Calibri" pitchFamily="34" charset="0"/>
              </a:rPr>
              <a:t>programación que </a:t>
            </a:r>
            <a:r>
              <a:rPr lang="es-ES" sz="3600" dirty="0">
                <a:latin typeface="Calibri" pitchFamily="34" charset="0"/>
              </a:rPr>
              <a:t>es interpretado </a:t>
            </a:r>
            <a:r>
              <a:rPr lang="es-ES" sz="3600" dirty="0" smtClean="0">
                <a:latin typeface="Calibri" pitchFamily="34" charset="0"/>
              </a:rPr>
              <a:t>por Excel </a:t>
            </a:r>
            <a:r>
              <a:rPr lang="es-ES" sz="3600" dirty="0">
                <a:latin typeface="Calibri" pitchFamily="34" charset="0"/>
              </a:rPr>
              <a:t>y lleva a cabo distintas acciones o una sucesión de tareas. 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2132856"/>
            <a:ext cx="69127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>
              <a:buFont typeface="Wingdings" pitchFamily="2" charset="2"/>
              <a:buChar char="v"/>
            </a:pPr>
            <a:r>
              <a:rPr lang="es-ES" sz="2800" dirty="0" smtClean="0">
                <a:latin typeface="Calibri" pitchFamily="34" charset="0"/>
              </a:rPr>
              <a:t>Automatizar el trabajo manual para que se haga en 1 clic</a:t>
            </a:r>
            <a:endParaRPr lang="es-ES" sz="2800" dirty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alibri" pitchFamily="34" charset="0"/>
              </a:rPr>
              <a:t>Permiten crear nuevas funciones y cálculos </a:t>
            </a:r>
          </a:p>
          <a:p>
            <a:pPr marL="265113" indent="-265113">
              <a:buFont typeface="Wingdings" pitchFamily="2" charset="2"/>
              <a:buChar char="v"/>
            </a:pPr>
            <a:r>
              <a:rPr lang="es-ES" sz="2800" dirty="0" smtClean="0">
                <a:latin typeface="Calibri" pitchFamily="34" charset="0"/>
              </a:rPr>
              <a:t>Permiten expandir las prestaciones de Excel con nuevas herramientas y soluciones</a:t>
            </a:r>
          </a:p>
          <a:p>
            <a:pPr marL="265113" indent="-265113">
              <a:buFont typeface="Wingdings" pitchFamily="2" charset="2"/>
              <a:buChar char="v"/>
            </a:pPr>
            <a:r>
              <a:rPr lang="es-ES" sz="2800" dirty="0" smtClean="0">
                <a:latin typeface="Calibri" pitchFamily="34" charset="0"/>
              </a:rPr>
              <a:t>Crean aplicaciones en Excel más profesionales y automatizadas</a:t>
            </a:r>
          </a:p>
          <a:p>
            <a:pPr>
              <a:buFont typeface="Wingdings" pitchFamily="2" charset="2"/>
              <a:buChar char="v"/>
            </a:pPr>
            <a:r>
              <a:rPr lang="es-ES" sz="2800" dirty="0" smtClean="0">
                <a:latin typeface="Calibri" pitchFamily="34" charset="0"/>
              </a:rPr>
              <a:t>Ahorrar cientos de horas de trabajo manual</a:t>
            </a:r>
            <a:endParaRPr lang="es-ES" sz="2800" dirty="0"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404664"/>
            <a:ext cx="64807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Características</a:t>
            </a:r>
            <a:r>
              <a:rPr lang="es-E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332656"/>
            <a:ext cx="76328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Guardar una macro en Excel</a:t>
            </a:r>
            <a:endParaRPr lang="es-E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83568" y="1628800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Calibri" pitchFamily="34" charset="0"/>
              </a:rPr>
              <a:t>Con la </a:t>
            </a:r>
            <a:r>
              <a:rPr lang="es-ES" sz="2400" dirty="0" err="1" smtClean="0">
                <a:latin typeface="Calibri" pitchFamily="34" charset="0"/>
              </a:rPr>
              <a:t>opciòn</a:t>
            </a:r>
            <a:r>
              <a:rPr lang="es-ES" sz="2400" dirty="0" smtClean="0">
                <a:latin typeface="Calibri" pitchFamily="34" charset="0"/>
              </a:rPr>
              <a:t> </a:t>
            </a:r>
            <a:r>
              <a:rPr lang="es-ES" sz="2400" b="1" u="sng" dirty="0" smtClean="0">
                <a:latin typeface="Calibri" pitchFamily="34" charset="0"/>
              </a:rPr>
              <a:t>“Libro </a:t>
            </a:r>
            <a:r>
              <a:rPr lang="es-ES" sz="2400" b="1" u="sng" dirty="0">
                <a:latin typeface="Calibri" pitchFamily="34" charset="0"/>
              </a:rPr>
              <a:t>de Excel habilitado para </a:t>
            </a:r>
            <a:r>
              <a:rPr lang="es-ES" sz="2400" b="1" u="sng" dirty="0" smtClean="0">
                <a:latin typeface="Calibri" pitchFamily="34" charset="0"/>
              </a:rPr>
              <a:t>macros“</a:t>
            </a:r>
            <a:r>
              <a:rPr lang="es-ES" sz="2400" dirty="0" smtClean="0">
                <a:latin typeface="Calibri" pitchFamily="34" charset="0"/>
              </a:rPr>
              <a:t> se guardan los archivos que </a:t>
            </a:r>
            <a:r>
              <a:rPr lang="es-ES" sz="2400" dirty="0">
                <a:latin typeface="Calibri" pitchFamily="34" charset="0"/>
              </a:rPr>
              <a:t>posean macros o controles ActiveX, en los que la extensión será </a:t>
            </a:r>
            <a:r>
              <a:rPr lang="es-ES" sz="2400" dirty="0" smtClean="0">
                <a:latin typeface="Calibri" pitchFamily="34" charset="0"/>
              </a:rPr>
              <a:t>.</a:t>
            </a:r>
            <a:r>
              <a:rPr lang="es-ES" sz="2400" dirty="0">
                <a:latin typeface="Calibri" pitchFamily="34" charset="0"/>
              </a:rPr>
              <a:t>XLSM</a:t>
            </a:r>
          </a:p>
          <a:p>
            <a:pPr algn="just"/>
            <a:endParaRPr lang="es-ES" sz="2400" dirty="0">
              <a:latin typeface="Calibri" pitchFamily="34" charset="0"/>
            </a:endParaRPr>
          </a:p>
          <a:p>
            <a:pPr algn="just"/>
            <a:r>
              <a:rPr lang="es-ES" sz="2400" dirty="0" smtClean="0">
                <a:latin typeface="Calibri" pitchFamily="34" charset="0"/>
              </a:rPr>
              <a:t>Al grabar </a:t>
            </a:r>
            <a:r>
              <a:rPr lang="es-ES" sz="2400" dirty="0">
                <a:latin typeface="Calibri" pitchFamily="34" charset="0"/>
              </a:rPr>
              <a:t>un archivo que contenga este tipo de datos, Excel 2007 nos advertirá </a:t>
            </a:r>
            <a:r>
              <a:rPr lang="es-ES" sz="2400" dirty="0" smtClean="0">
                <a:latin typeface="Calibri" pitchFamily="34" charset="0"/>
              </a:rPr>
              <a:t>que posee </a:t>
            </a:r>
            <a:r>
              <a:rPr lang="es-ES" sz="2400" dirty="0">
                <a:latin typeface="Calibri" pitchFamily="34" charset="0"/>
              </a:rPr>
              <a:t>macros y que debemos grabarlo con </a:t>
            </a:r>
            <a:r>
              <a:rPr lang="es-ES" sz="2400" dirty="0" smtClean="0">
                <a:latin typeface="Calibri" pitchFamily="34" charset="0"/>
              </a:rPr>
              <a:t>esta extensión </a:t>
            </a:r>
            <a:r>
              <a:rPr lang="es-ES" sz="2400" dirty="0">
                <a:latin typeface="Calibri" pitchFamily="34" charset="0"/>
              </a:rPr>
              <a:t>particular. De omitir </a:t>
            </a:r>
            <a:r>
              <a:rPr lang="es-ES" sz="2400" dirty="0" smtClean="0">
                <a:latin typeface="Calibri" pitchFamily="34" charset="0"/>
              </a:rPr>
              <a:t>esta </a:t>
            </a:r>
            <a:r>
              <a:rPr lang="es-ES" sz="2400" dirty="0">
                <a:latin typeface="Calibri" pitchFamily="34" charset="0"/>
              </a:rPr>
              <a:t>advertencia, el libro se guardará con la extensión predeterminada y se </a:t>
            </a:r>
            <a:r>
              <a:rPr lang="es-ES" sz="2400" dirty="0" smtClean="0">
                <a:latin typeface="Calibri" pitchFamily="34" charset="0"/>
              </a:rPr>
              <a:t>eliminará </a:t>
            </a:r>
            <a:r>
              <a:rPr lang="es-ES" sz="2400" dirty="0">
                <a:latin typeface="Calibri" pitchFamily="34" charset="0"/>
              </a:rPr>
              <a:t>todo código de macro o control ActiveX incluido. Debemos tener en </a:t>
            </a:r>
            <a:r>
              <a:rPr lang="es-ES" sz="2400" dirty="0" smtClean="0">
                <a:latin typeface="Calibri" pitchFamily="34" charset="0"/>
              </a:rPr>
              <a:t>cuenta estas </a:t>
            </a:r>
            <a:r>
              <a:rPr lang="es-ES" sz="2400" dirty="0">
                <a:latin typeface="Calibri" pitchFamily="34" charset="0"/>
              </a:rPr>
              <a:t>advertencias para no cometer errores que nos hagan perder nuestro trabajo. 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15616" y="332656"/>
            <a:ext cx="5768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Ficha programador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1628800"/>
            <a:ext cx="71287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Calibri" pitchFamily="34" charset="0"/>
              </a:rPr>
              <a:t>Es una de las fichas incluidas en la cinta de opciones, donde se puede tener acceso al Editor de Visual Basic y a otras herramientas de programador.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4098" name="Picture 2" descr="http://www.todoexcel.com/wp-content/uploads/2009/11/MacrosProgramad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941168"/>
            <a:ext cx="8434013" cy="149160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971600" y="2852936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Calibri" pitchFamily="34" charset="0"/>
              </a:rPr>
              <a:t>Para activar la ficha </a:t>
            </a:r>
            <a:r>
              <a:rPr lang="es-ES" sz="2000" dirty="0" smtClean="0">
                <a:latin typeface="Calibri" pitchFamily="34" charset="0"/>
              </a:rPr>
              <a:t>Programador debemos </a:t>
            </a:r>
            <a:r>
              <a:rPr lang="es-ES" sz="2000" dirty="0">
                <a:latin typeface="Calibri" pitchFamily="34" charset="0"/>
              </a:rPr>
              <a:t>dirigirnos a </a:t>
            </a:r>
            <a:r>
              <a:rPr lang="es-ES" sz="2000" dirty="0" smtClean="0">
                <a:latin typeface="Calibri" pitchFamily="34" charset="0"/>
              </a:rPr>
              <a:t>las Opciones </a:t>
            </a:r>
            <a:r>
              <a:rPr lang="es-ES" sz="2000" dirty="0">
                <a:latin typeface="Calibri" pitchFamily="34" charset="0"/>
              </a:rPr>
              <a:t>de </a:t>
            </a:r>
            <a:r>
              <a:rPr lang="es-ES" sz="2000" dirty="0" smtClean="0">
                <a:latin typeface="Calibri" pitchFamily="34" charset="0"/>
              </a:rPr>
              <a:t>Excel incluidas </a:t>
            </a:r>
            <a:r>
              <a:rPr lang="es-ES" sz="2000" dirty="0">
                <a:latin typeface="Calibri" pitchFamily="34" charset="0"/>
              </a:rPr>
              <a:t>dentro del </a:t>
            </a:r>
            <a:r>
              <a:rPr lang="es-ES" sz="2000" dirty="0" smtClean="0">
                <a:latin typeface="Calibri" pitchFamily="34" charset="0"/>
              </a:rPr>
              <a:t>Botón </a:t>
            </a:r>
            <a:r>
              <a:rPr lang="es-ES" sz="2000" dirty="0">
                <a:latin typeface="Calibri" pitchFamily="34" charset="0"/>
              </a:rPr>
              <a:t>de </a:t>
            </a:r>
            <a:r>
              <a:rPr lang="es-ES" sz="2000" dirty="0" smtClean="0">
                <a:latin typeface="Calibri" pitchFamily="34" charset="0"/>
              </a:rPr>
              <a:t>Office. Una </a:t>
            </a:r>
            <a:r>
              <a:rPr lang="es-ES" sz="2000" dirty="0">
                <a:latin typeface="Calibri" pitchFamily="34" charset="0"/>
              </a:rPr>
              <a:t>vez allí, dentro del grupo de opciones </a:t>
            </a:r>
            <a:r>
              <a:rPr lang="es-ES" sz="2000" dirty="0" smtClean="0">
                <a:latin typeface="Calibri" pitchFamily="34" charset="0"/>
              </a:rPr>
              <a:t>Más frecuentes y </a:t>
            </a:r>
            <a:r>
              <a:rPr lang="es-ES" sz="2000" dirty="0">
                <a:latin typeface="Calibri" pitchFamily="34" charset="0"/>
              </a:rPr>
              <a:t>bajo el título </a:t>
            </a:r>
            <a:r>
              <a:rPr lang="es-ES" sz="2000" dirty="0" smtClean="0">
                <a:latin typeface="Calibri" pitchFamily="34" charset="0"/>
              </a:rPr>
              <a:t>Opciones </a:t>
            </a:r>
            <a:r>
              <a:rPr lang="es-ES" sz="2000" dirty="0">
                <a:latin typeface="Calibri" pitchFamily="34" charset="0"/>
              </a:rPr>
              <a:t>principales para trabajar con </a:t>
            </a:r>
            <a:r>
              <a:rPr lang="es-ES" sz="2000" dirty="0" smtClean="0">
                <a:latin typeface="Calibri" pitchFamily="34" charset="0"/>
              </a:rPr>
              <a:t>Excel, </a:t>
            </a:r>
            <a:r>
              <a:rPr lang="es-ES" sz="2000" dirty="0">
                <a:latin typeface="Calibri" pitchFamily="34" charset="0"/>
              </a:rPr>
              <a:t>debemos </a:t>
            </a:r>
            <a:r>
              <a:rPr lang="es-ES" sz="2000" dirty="0" smtClean="0">
                <a:latin typeface="Calibri" pitchFamily="34" charset="0"/>
              </a:rPr>
              <a:t>incluir una </a:t>
            </a:r>
            <a:r>
              <a:rPr lang="es-ES" sz="2000" dirty="0">
                <a:latin typeface="Calibri" pitchFamily="34" charset="0"/>
              </a:rPr>
              <a:t>tilde en el casillero </a:t>
            </a:r>
            <a:r>
              <a:rPr lang="es-ES" sz="2000" dirty="0" smtClean="0">
                <a:latin typeface="Calibri" pitchFamily="34" charset="0"/>
              </a:rPr>
              <a:t>Mostrar </a:t>
            </a:r>
            <a:r>
              <a:rPr lang="es-ES" sz="2000" dirty="0">
                <a:latin typeface="Calibri" pitchFamily="34" charset="0"/>
              </a:rPr>
              <a:t>ficha Programador en la cinta de opciones</a:t>
            </a: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1412776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latin typeface="Calibri" pitchFamily="34" charset="0"/>
              </a:rPr>
              <a:t>Dentro </a:t>
            </a:r>
            <a:r>
              <a:rPr lang="es-ES" sz="2400" dirty="0">
                <a:latin typeface="Calibri" pitchFamily="34" charset="0"/>
              </a:rPr>
              <a:t>de este grupo encontraremos los comandos que accionan herramientas </a:t>
            </a:r>
            <a:r>
              <a:rPr lang="es-ES" sz="2400" dirty="0" smtClean="0">
                <a:latin typeface="Calibri" pitchFamily="34" charset="0"/>
              </a:rPr>
              <a:t>relacionadas </a:t>
            </a:r>
            <a:r>
              <a:rPr lang="es-ES" sz="2400" dirty="0">
                <a:latin typeface="Calibri" pitchFamily="34" charset="0"/>
              </a:rPr>
              <a:t>con el código VBA de las </a:t>
            </a:r>
            <a:r>
              <a:rPr lang="es-ES" sz="2400" dirty="0" smtClean="0">
                <a:latin typeface="Calibri" pitchFamily="34" charset="0"/>
              </a:rPr>
              <a:t>macros y son las siguientes.</a:t>
            </a:r>
            <a:endParaRPr lang="es-ES" sz="2400" dirty="0"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83568" y="2996952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>
              <a:buFont typeface="Wingdings" pitchFamily="2" charset="2"/>
              <a:buChar char="Ø"/>
            </a:pPr>
            <a:r>
              <a:rPr lang="es-ES" sz="2400" b="1" dirty="0" smtClean="0">
                <a:latin typeface="Calibri" pitchFamily="34" charset="0"/>
              </a:rPr>
              <a:t>Visual Basic: </a:t>
            </a:r>
            <a:r>
              <a:rPr lang="es-ES" sz="2400" dirty="0" smtClean="0">
                <a:latin typeface="Calibri" pitchFamily="34" charset="0"/>
              </a:rPr>
              <a:t>Iniciará </a:t>
            </a:r>
            <a:r>
              <a:rPr lang="es-ES" sz="2400" dirty="0">
                <a:latin typeface="Calibri" pitchFamily="34" charset="0"/>
              </a:rPr>
              <a:t>el </a:t>
            </a:r>
            <a:r>
              <a:rPr lang="es-ES" sz="2400" dirty="0" smtClean="0">
                <a:latin typeface="Calibri" pitchFamily="34" charset="0"/>
              </a:rPr>
              <a:t>editor </a:t>
            </a:r>
            <a:r>
              <a:rPr lang="es-ES" sz="2400" dirty="0">
                <a:latin typeface="Calibri" pitchFamily="34" charset="0"/>
              </a:rPr>
              <a:t>de código </a:t>
            </a:r>
            <a:r>
              <a:rPr lang="es-ES" sz="2400" dirty="0" smtClean="0">
                <a:latin typeface="Calibri" pitchFamily="34" charset="0"/>
              </a:rPr>
              <a:t>VBA, el cual es la herramienta </a:t>
            </a:r>
            <a:r>
              <a:rPr lang="es-ES" sz="2400" dirty="0">
                <a:latin typeface="Calibri" pitchFamily="34" charset="0"/>
              </a:rPr>
              <a:t>principal para la elaboración de macros </a:t>
            </a:r>
            <a:r>
              <a:rPr lang="es-ES" sz="2400" dirty="0" smtClean="0">
                <a:latin typeface="Calibri" pitchFamily="34" charset="0"/>
              </a:rPr>
              <a:t>complejas.</a:t>
            </a:r>
            <a:endParaRPr lang="es-ES" sz="2400" dirty="0">
              <a:latin typeface="Calibri" pitchFamily="34" charset="0"/>
            </a:endParaRPr>
          </a:p>
          <a:p>
            <a:pPr marL="176213" indent="-176213">
              <a:buFont typeface="Wingdings" pitchFamily="2" charset="2"/>
              <a:buChar char="Ø"/>
            </a:pPr>
            <a:r>
              <a:rPr lang="es-ES" sz="2400" b="1" dirty="0" smtClean="0">
                <a:latin typeface="Calibri" pitchFamily="34" charset="0"/>
              </a:rPr>
              <a:t>Grabar macros: </a:t>
            </a:r>
            <a:r>
              <a:rPr lang="es-ES" sz="2400" dirty="0" smtClean="0">
                <a:latin typeface="Calibri" pitchFamily="34" charset="0"/>
              </a:rPr>
              <a:t>Esta herramienta guarda todas las acciones que realizamos y las transforma en código VBA. </a:t>
            </a:r>
          </a:p>
          <a:p>
            <a:pPr marL="176213" indent="-176213">
              <a:buFont typeface="Wingdings" pitchFamily="2" charset="2"/>
              <a:buChar char="Ø"/>
            </a:pPr>
            <a:r>
              <a:rPr lang="es-ES" sz="2400" b="1" dirty="0" smtClean="0">
                <a:latin typeface="Calibri" pitchFamily="34" charset="0"/>
              </a:rPr>
              <a:t>Usar referencias relativas: </a:t>
            </a:r>
            <a:r>
              <a:rPr lang="es-ES" sz="2400" dirty="0" smtClean="0">
                <a:latin typeface="Calibri" pitchFamily="34" charset="0"/>
              </a:rPr>
              <a:t>Indican desde dónde y a qué lugar debemos movernos.</a:t>
            </a:r>
          </a:p>
          <a:p>
            <a:pPr marL="176213" indent="-176213">
              <a:buFont typeface="Wingdings" pitchFamily="2" charset="2"/>
              <a:buChar char="Ø"/>
            </a:pPr>
            <a:r>
              <a:rPr lang="es-ES" sz="2400" b="1" dirty="0" smtClean="0">
                <a:latin typeface="Calibri" pitchFamily="34" charset="0"/>
              </a:rPr>
              <a:t>Seguridad de macros: </a:t>
            </a:r>
            <a:r>
              <a:rPr lang="es-ES" sz="2400" dirty="0" smtClean="0">
                <a:latin typeface="Calibri" pitchFamily="34" charset="0"/>
              </a:rPr>
              <a:t>Accede a la configuración de las opciones de seguridad relacionadas con las macros. </a:t>
            </a:r>
            <a:endParaRPr lang="es-ES" sz="2400" dirty="0"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404664"/>
            <a:ext cx="3543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Grupo: Código</a:t>
            </a:r>
            <a:endParaRPr lang="es-E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764704"/>
            <a:ext cx="763284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just">
              <a:buFont typeface="Wingdings" pitchFamily="2" charset="2"/>
              <a:buChar char="Ø"/>
            </a:pPr>
            <a:r>
              <a:rPr lang="es-ES" sz="2200" b="1" dirty="0" smtClean="0">
                <a:latin typeface="Calibri" pitchFamily="34" charset="0"/>
              </a:rPr>
              <a:t>Macros:</a:t>
            </a:r>
            <a:r>
              <a:rPr lang="es-ES" sz="2200" dirty="0" smtClean="0">
                <a:latin typeface="Calibri" pitchFamily="34" charset="0"/>
              </a:rPr>
              <a:t> Inicia la ventana mediante la cual podremos ejecutar las macros. Aquí también encontraremos las opciones más sencillas para administrar nuestras macros:</a:t>
            </a:r>
          </a:p>
          <a:p>
            <a:pPr marL="176213" indent="-176213" algn="just"/>
            <a:endParaRPr lang="es-ES" sz="2200" dirty="0" smtClean="0">
              <a:latin typeface="Calibri" pitchFamily="34" charset="0"/>
            </a:endParaRPr>
          </a:p>
          <a:p>
            <a:pPr marL="633413" algn="just">
              <a:buFont typeface="Wingdings" pitchFamily="2" charset="2"/>
              <a:buChar char="ü"/>
            </a:pPr>
            <a:r>
              <a:rPr lang="es-ES" sz="2200" u="sng" dirty="0" smtClean="0">
                <a:latin typeface="Calibri" pitchFamily="34" charset="0"/>
              </a:rPr>
              <a:t>Ejecutar:</a:t>
            </a:r>
            <a:r>
              <a:rPr lang="es-ES" sz="2200" dirty="0" smtClean="0">
                <a:latin typeface="Calibri" pitchFamily="34" charset="0"/>
              </a:rPr>
              <a:t> ejecuta la macro seleccionada en el cuadro de diálogo.</a:t>
            </a:r>
          </a:p>
          <a:p>
            <a:pPr marL="811213" indent="-177800" algn="just">
              <a:buFont typeface="Wingdings" pitchFamily="2" charset="2"/>
              <a:buChar char="ü"/>
            </a:pPr>
            <a:r>
              <a:rPr lang="es-ES" sz="2200" u="sng" dirty="0" smtClean="0">
                <a:latin typeface="Calibri" pitchFamily="34" charset="0"/>
              </a:rPr>
              <a:t>Paso a paso: </a:t>
            </a:r>
            <a:r>
              <a:rPr lang="es-ES" sz="2200" dirty="0" smtClean="0">
                <a:latin typeface="Calibri" pitchFamily="34" charset="0"/>
              </a:rPr>
              <a:t>iniciará el editor de Visual Basic en forma automática y se ejecutará la macro seleccionada instrucción por instrucción. </a:t>
            </a:r>
          </a:p>
          <a:p>
            <a:pPr marL="811213" indent="-177800" algn="just">
              <a:buFont typeface="Wingdings" pitchFamily="2" charset="2"/>
              <a:buChar char="ü"/>
            </a:pPr>
            <a:r>
              <a:rPr lang="es-ES" sz="2200" u="sng" dirty="0" smtClean="0">
                <a:latin typeface="Calibri" pitchFamily="34" charset="0"/>
              </a:rPr>
              <a:t>Modificar: </a:t>
            </a:r>
            <a:r>
              <a:rPr lang="es-ES" sz="2200" dirty="0" smtClean="0">
                <a:latin typeface="Calibri" pitchFamily="34" charset="0"/>
              </a:rPr>
              <a:t>con este botón también podremos iniciar el editor de VBA para realizar cambios en nuestras macros.</a:t>
            </a:r>
          </a:p>
          <a:p>
            <a:pPr marL="633413" algn="just">
              <a:buFont typeface="Wingdings" pitchFamily="2" charset="2"/>
              <a:buChar char="ü"/>
            </a:pPr>
            <a:r>
              <a:rPr lang="es-ES" sz="2200" u="sng" dirty="0" smtClean="0">
                <a:latin typeface="Calibri" pitchFamily="34" charset="0"/>
              </a:rPr>
              <a:t>Eliminar:</a:t>
            </a:r>
            <a:r>
              <a:rPr lang="es-ES" sz="2200" dirty="0" smtClean="0">
                <a:latin typeface="Calibri" pitchFamily="34" charset="0"/>
              </a:rPr>
              <a:t> Elimina directamente la macro seleccionada.</a:t>
            </a:r>
          </a:p>
          <a:p>
            <a:pPr marL="811213" indent="-177800" algn="just">
              <a:buFont typeface="Wingdings" pitchFamily="2" charset="2"/>
              <a:buChar char="ü"/>
            </a:pPr>
            <a:r>
              <a:rPr lang="es-ES" sz="2200" u="sng" dirty="0" smtClean="0">
                <a:latin typeface="Calibri" pitchFamily="34" charset="0"/>
              </a:rPr>
              <a:t>Opciones: </a:t>
            </a:r>
            <a:r>
              <a:rPr lang="es-ES" sz="2200" dirty="0" smtClean="0">
                <a:latin typeface="Calibri" pitchFamily="34" charset="0"/>
              </a:rPr>
              <a:t>es posible agregar un atajo de teclado específico para una macro y también incluir una descripción de ésta. </a:t>
            </a:r>
            <a:endParaRPr lang="es-ES" sz="22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2636912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buFont typeface="Wingdings" pitchFamily="2" charset="2"/>
              <a:buChar char="q"/>
            </a:pPr>
            <a:r>
              <a:rPr lang="es-ES" sz="2000" u="sng" dirty="0" smtClean="0">
                <a:latin typeface="Calibri" pitchFamily="34" charset="0"/>
              </a:rPr>
              <a:t>Insertar: </a:t>
            </a:r>
            <a:r>
              <a:rPr lang="es-ES" sz="2000" dirty="0" smtClean="0">
                <a:latin typeface="Calibri" pitchFamily="34" charset="0"/>
              </a:rPr>
              <a:t>Los </a:t>
            </a:r>
            <a:r>
              <a:rPr lang="es-ES" sz="2000" dirty="0">
                <a:latin typeface="Calibri" pitchFamily="34" charset="0"/>
              </a:rPr>
              <a:t>controles de formulario son los </a:t>
            </a:r>
            <a:r>
              <a:rPr lang="es-ES" sz="2000" dirty="0" smtClean="0">
                <a:latin typeface="Calibri" pitchFamily="34" charset="0"/>
              </a:rPr>
              <a:t>botones, </a:t>
            </a:r>
            <a:r>
              <a:rPr lang="es-ES" sz="2000" dirty="0">
                <a:latin typeface="Calibri" pitchFamily="34" charset="0"/>
              </a:rPr>
              <a:t>los </a:t>
            </a:r>
            <a:r>
              <a:rPr lang="es-ES" sz="2000" dirty="0" smtClean="0">
                <a:latin typeface="Calibri" pitchFamily="34" charset="0"/>
              </a:rPr>
              <a:t>cuadros </a:t>
            </a:r>
            <a:r>
              <a:rPr lang="es-ES" sz="2000" dirty="0">
                <a:latin typeface="Calibri" pitchFamily="34" charset="0"/>
              </a:rPr>
              <a:t>de </a:t>
            </a:r>
            <a:r>
              <a:rPr lang="es-ES" sz="2000" dirty="0" smtClean="0">
                <a:latin typeface="Calibri" pitchFamily="34" charset="0"/>
              </a:rPr>
              <a:t>texto, </a:t>
            </a:r>
            <a:r>
              <a:rPr lang="es-ES" sz="2000" dirty="0">
                <a:latin typeface="Calibri" pitchFamily="34" charset="0"/>
              </a:rPr>
              <a:t>las </a:t>
            </a:r>
            <a:r>
              <a:rPr lang="es-ES" sz="2000" dirty="0" smtClean="0">
                <a:latin typeface="Calibri" pitchFamily="34" charset="0"/>
              </a:rPr>
              <a:t>etiquetas, los botones </a:t>
            </a:r>
            <a:r>
              <a:rPr lang="es-ES" sz="2000" dirty="0">
                <a:latin typeface="Calibri" pitchFamily="34" charset="0"/>
              </a:rPr>
              <a:t>de </a:t>
            </a:r>
            <a:r>
              <a:rPr lang="es-ES" sz="2000" dirty="0" smtClean="0">
                <a:latin typeface="Calibri" pitchFamily="34" charset="0"/>
              </a:rPr>
              <a:t>opción, </a:t>
            </a:r>
            <a:r>
              <a:rPr lang="es-ES" sz="2000" dirty="0">
                <a:latin typeface="Calibri" pitchFamily="34" charset="0"/>
              </a:rPr>
              <a:t>los </a:t>
            </a:r>
            <a:r>
              <a:rPr lang="es-ES" sz="2000" dirty="0" smtClean="0">
                <a:latin typeface="Calibri" pitchFamily="34" charset="0"/>
              </a:rPr>
              <a:t>cuadros combinados, </a:t>
            </a:r>
            <a:r>
              <a:rPr lang="es-ES" sz="2000" dirty="0">
                <a:latin typeface="Calibri" pitchFamily="34" charset="0"/>
              </a:rPr>
              <a:t>etcétera. </a:t>
            </a:r>
          </a:p>
          <a:p>
            <a:pPr marL="265113" indent="-265113" algn="just">
              <a:buFont typeface="Wingdings" pitchFamily="2" charset="2"/>
              <a:buChar char="q"/>
            </a:pPr>
            <a:r>
              <a:rPr lang="es-ES" sz="2000" u="sng" dirty="0" smtClean="0">
                <a:latin typeface="Calibri" pitchFamily="34" charset="0"/>
              </a:rPr>
              <a:t>Modo Diseño:</a:t>
            </a:r>
            <a:r>
              <a:rPr lang="es-ES" sz="2000" dirty="0" smtClean="0">
                <a:latin typeface="Calibri" pitchFamily="34" charset="0"/>
              </a:rPr>
              <a:t> Si presionamos el comando Modo Diseño,</a:t>
            </a:r>
            <a:r>
              <a:rPr lang="es-ES" sz="2000" dirty="0">
                <a:latin typeface="Calibri" pitchFamily="34" charset="0"/>
              </a:rPr>
              <a:t> </a:t>
            </a:r>
            <a:r>
              <a:rPr lang="es-ES" sz="2000" dirty="0" smtClean="0">
                <a:latin typeface="Calibri" pitchFamily="34" charset="0"/>
              </a:rPr>
              <a:t>los controles incluidos ya no se ejecutarán directamente y podremos ajustar sus opciones. </a:t>
            </a:r>
            <a:endParaRPr lang="es-ES" sz="2000" dirty="0">
              <a:latin typeface="Calibri" pitchFamily="34" charset="0"/>
            </a:endParaRPr>
          </a:p>
          <a:p>
            <a:pPr marL="265113" indent="-265113" algn="just">
              <a:buFont typeface="Wingdings" pitchFamily="2" charset="2"/>
              <a:buChar char="q"/>
            </a:pPr>
            <a:r>
              <a:rPr lang="es-ES" sz="2000" u="sng" dirty="0" smtClean="0">
                <a:latin typeface="Calibri" pitchFamily="34" charset="0"/>
              </a:rPr>
              <a:t>Propiedades:</a:t>
            </a:r>
            <a:r>
              <a:rPr lang="es-ES" sz="2000" dirty="0" smtClean="0">
                <a:latin typeface="Calibri" pitchFamily="34" charset="0"/>
              </a:rPr>
              <a:t> Desde aquí podremos modificar las diferentes opciones referidas a los controles ActiveX incrustados. </a:t>
            </a:r>
            <a:endParaRPr lang="es-ES" sz="2000" dirty="0">
              <a:latin typeface="Calibri" pitchFamily="34" charset="0"/>
            </a:endParaRPr>
          </a:p>
          <a:p>
            <a:pPr marL="265113" indent="-265113" algn="just">
              <a:buFont typeface="Wingdings" pitchFamily="2" charset="2"/>
              <a:buChar char="q"/>
            </a:pPr>
            <a:r>
              <a:rPr lang="es-ES" sz="2000" u="sng" dirty="0" smtClean="0">
                <a:latin typeface="Calibri" pitchFamily="34" charset="0"/>
              </a:rPr>
              <a:t>Ver código: </a:t>
            </a:r>
            <a:r>
              <a:rPr lang="es-ES" sz="2000" dirty="0" smtClean="0">
                <a:latin typeface="Calibri" pitchFamily="34" charset="0"/>
              </a:rPr>
              <a:t>Con esta instrucción se abrirá el editor VBA y nos mostrará el código correspondiente al control elegido. </a:t>
            </a:r>
          </a:p>
          <a:p>
            <a:pPr marL="265113" indent="-265113" algn="just">
              <a:buFont typeface="Wingdings" pitchFamily="2" charset="2"/>
              <a:buChar char="q"/>
            </a:pPr>
            <a:r>
              <a:rPr lang="es-ES" sz="2000" u="sng" dirty="0" smtClean="0">
                <a:latin typeface="Calibri" pitchFamily="34" charset="0"/>
              </a:rPr>
              <a:t>Ejecutar cuadro de diálogo:</a:t>
            </a:r>
            <a:r>
              <a:rPr lang="es-ES" sz="2000" dirty="0" smtClean="0">
                <a:latin typeface="Calibri" pitchFamily="34" charset="0"/>
              </a:rPr>
              <a:t> Nos permite ejecutar un cuadro de diálogo personalizados</a:t>
            </a:r>
          </a:p>
          <a:p>
            <a:pPr marL="265113" indent="-265113" algn="just"/>
            <a:endParaRPr lang="es-ES" sz="2000" dirty="0">
              <a:latin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332656"/>
            <a:ext cx="4173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Grupo: Controles</a:t>
            </a:r>
            <a:endParaRPr lang="es-E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340768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Calibri" pitchFamily="34" charset="0"/>
              </a:rPr>
              <a:t>Estos controles podrán ser incrustados dentro de nuestras planillas o directamente en formularios específicos. De esta forma, relacionaremos las celdas de la planilla, el código VBA y los controles ActiveX.</a:t>
            </a:r>
            <a:endParaRPr lang="es-ES" sz="20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35696" y="2060848"/>
            <a:ext cx="55811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Calibri" pitchFamily="34" charset="0"/>
              </a:rPr>
              <a:t>Amplía </a:t>
            </a:r>
            <a:r>
              <a:rPr lang="es-ES" sz="2400" dirty="0">
                <a:latin typeface="Calibri" pitchFamily="34" charset="0"/>
              </a:rPr>
              <a:t>las </a:t>
            </a:r>
            <a:r>
              <a:rPr lang="es-ES" sz="2400" dirty="0" smtClean="0">
                <a:latin typeface="Calibri" pitchFamily="34" charset="0"/>
              </a:rPr>
              <a:t>conexiones que </a:t>
            </a:r>
            <a:r>
              <a:rPr lang="es-ES" sz="2400" dirty="0">
                <a:latin typeface="Calibri" pitchFamily="34" charset="0"/>
              </a:rPr>
              <a:t>podemos realizar con otros sistemas y la forma de administrar los datos. </a:t>
            </a:r>
            <a:r>
              <a:rPr lang="es-ES" sz="2400" dirty="0" smtClean="0">
                <a:latin typeface="Calibri" pitchFamily="34" charset="0"/>
              </a:rPr>
              <a:t>Este </a:t>
            </a:r>
            <a:r>
              <a:rPr lang="es-ES" sz="2400" dirty="0">
                <a:latin typeface="Calibri" pitchFamily="34" charset="0"/>
              </a:rPr>
              <a:t>grupo de herramientas incluye </a:t>
            </a:r>
            <a:r>
              <a:rPr lang="es-ES" sz="2400" dirty="0" smtClean="0">
                <a:latin typeface="Calibri" pitchFamily="34" charset="0"/>
              </a:rPr>
              <a:t>diferentes opciones </a:t>
            </a:r>
            <a:r>
              <a:rPr lang="es-ES" sz="2400" dirty="0">
                <a:latin typeface="Calibri" pitchFamily="34" charset="0"/>
              </a:rPr>
              <a:t>relacionadas con </a:t>
            </a:r>
            <a:r>
              <a:rPr lang="es-ES" sz="2400" dirty="0" smtClean="0">
                <a:latin typeface="Calibri" pitchFamily="34" charset="0"/>
              </a:rPr>
              <a:t>XML.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27584" y="548680"/>
            <a:ext cx="29803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Grupo: XML</a:t>
            </a:r>
            <a:endParaRPr lang="es-E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118</TotalTime>
  <Words>928</Words>
  <Application>Microsoft Office PowerPoint</Application>
  <PresentationFormat>Presentación en pantalla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Mirador</vt:lpstr>
      <vt:lpstr>Macros EN  EXCEL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Macros</dc:title>
  <dc:creator>NORMA</dc:creator>
  <cp:lastModifiedBy>NORMA</cp:lastModifiedBy>
  <cp:revision>18</cp:revision>
  <dcterms:created xsi:type="dcterms:W3CDTF">2013-04-29T14:13:51Z</dcterms:created>
  <dcterms:modified xsi:type="dcterms:W3CDTF">2013-04-29T16:11:54Z</dcterms:modified>
</cp:coreProperties>
</file>